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13"/>
  </p:notesMasterIdLst>
  <p:sldIdLst>
    <p:sldId id="340" r:id="rId2"/>
    <p:sldId id="392" r:id="rId3"/>
    <p:sldId id="400" r:id="rId4"/>
    <p:sldId id="393" r:id="rId5"/>
    <p:sldId id="394" r:id="rId6"/>
    <p:sldId id="395" r:id="rId7"/>
    <p:sldId id="396" r:id="rId8"/>
    <p:sldId id="397" r:id="rId9"/>
    <p:sldId id="362" r:id="rId10"/>
    <p:sldId id="363" r:id="rId11"/>
    <p:sldId id="36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L User" initials="CU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D5AB"/>
    <a:srgbClr val="EA0000"/>
    <a:srgbClr val="77933C"/>
    <a:srgbClr val="FF3300"/>
    <a:srgbClr val="FF0000"/>
    <a:srgbClr val="CC0000"/>
    <a:srgbClr val="73BEF1"/>
    <a:srgbClr val="1376B9"/>
    <a:srgbClr val="1312B9"/>
    <a:srgbClr val="4F81B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2" autoAdjust="0"/>
    <p:restoredTop sz="94686" autoAdjust="0"/>
  </p:normalViewPr>
  <p:slideViewPr>
    <p:cSldViewPr>
      <p:cViewPr varScale="1">
        <p:scale>
          <a:sx n="85" d="100"/>
          <a:sy n="85" d="100"/>
        </p:scale>
        <p:origin x="-2021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02248-3E8E-4013-A492-EE2D20E1DA6B}" type="datetimeFigureOut">
              <a:rPr lang="en-US" smtClean="0"/>
              <a:pPr/>
              <a:t>12/21/2012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4F03EE-1FBA-4CD6-A9B1-250AC4FFD3B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75438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FCD2455E-EC1D-45EA-B6B2-90AB88848CF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77724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FCD2455E-EC1D-45EA-B6B2-90AB88848CF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FCD2455E-EC1D-45EA-B6B2-90AB88848CF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62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3962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FCD2455E-EC1D-45EA-B6B2-90AB88848CF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3962399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396239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400" y="1535113"/>
            <a:ext cx="39624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400" y="2174875"/>
            <a:ext cx="39624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FCD2455E-EC1D-45EA-B6B2-90AB88848CF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77724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FCD2455E-EC1D-45EA-B6B2-90AB88848CF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FCD2455E-EC1D-45EA-B6B2-90AB88848CF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Wave 6"/>
          <p:cNvSpPr/>
          <p:nvPr/>
        </p:nvSpPr>
        <p:spPr>
          <a:xfrm>
            <a:off x="0" y="6400800"/>
            <a:ext cx="9144000" cy="457200"/>
          </a:xfrm>
          <a:prstGeom prst="wav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6583680"/>
            <a:ext cx="9144000" cy="27432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1"/>
                </a:solidFill>
              </a:rPr>
              <a:t>© 2014 Cengage Learning. All Rights Reserved.</a:t>
            </a:r>
            <a:endParaRPr lang="en-US" sz="1000" dirty="0">
              <a:solidFill>
                <a:schemeClr val="accent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2320" y="6583680"/>
            <a:ext cx="1828800" cy="274320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SLIDE </a:t>
            </a:r>
            <a:fld id="{FCD2455E-EC1D-45EA-B6B2-90AB88848CF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1325880"/>
            <a:ext cx="8686800" cy="0"/>
          </a:xfrm>
          <a:prstGeom prst="line">
            <a:avLst/>
          </a:prstGeom>
          <a:ln w="38100">
            <a:solidFill>
              <a:srgbClr val="AAD2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ransition>
    <p:wipe dir="r"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FF0000"/>
        </a:buClr>
        <a:buFont typeface="Calibri" pitchFamily="34" charset="0"/>
        <a:buChar char="●"/>
        <a:defRPr lang="en-US" sz="32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Font typeface="Calibri" pitchFamily="34" charset="0"/>
        <a:buChar char="●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●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●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600200"/>
            <a:ext cx="914400" cy="5257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800" dirty="0" smtClean="0"/>
              <a:t>Learning Objectives</a:t>
            </a:r>
            <a:endParaRPr lang="en-US" sz="2800" dirty="0"/>
          </a:p>
        </p:txBody>
      </p:sp>
      <p:sp>
        <p:nvSpPr>
          <p:cNvPr id="7" name="Wave 6"/>
          <p:cNvSpPr/>
          <p:nvPr/>
        </p:nvSpPr>
        <p:spPr>
          <a:xfrm>
            <a:off x="0" y="6400800"/>
            <a:ext cx="9144000" cy="457200"/>
          </a:xfrm>
          <a:prstGeom prst="wav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6583680"/>
            <a:ext cx="9144000" cy="27432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 smtClean="0">
                <a:solidFill>
                  <a:schemeClr val="accent1"/>
                </a:solidFill>
              </a:rPr>
              <a:t>© 2014 Cengage Learning. All Rights Reserved.</a:t>
            </a:r>
            <a:endParaRPr lang="en-US" sz="1000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8801" y="2514600"/>
            <a:ext cx="64008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indent="-800100">
              <a:spcAft>
                <a:spcPts val="1200"/>
              </a:spcAft>
            </a:pPr>
            <a:r>
              <a:rPr lang="en-US" sz="2400" b="1" dirty="0" smtClean="0"/>
              <a:t>LO</a:t>
            </a:r>
            <a:r>
              <a:rPr lang="en-US" sz="2400" b="1" dirty="0" smtClean="0">
                <a:solidFill>
                  <a:srgbClr val="FF0000"/>
                </a:solidFill>
              </a:rPr>
              <a:t>10</a:t>
            </a:r>
            <a:r>
              <a:rPr lang="en-US" sz="2400" b="1" dirty="0" smtClean="0"/>
              <a:t> 	</a:t>
            </a:r>
            <a:r>
              <a:rPr lang="en-US" sz="2400" dirty="0" smtClean="0"/>
              <a:t>Post cash payments to an accounts payable ledger and a general ledger.</a:t>
            </a:r>
          </a:p>
          <a:p>
            <a:pPr marL="685800" indent="-685800">
              <a:spcAft>
                <a:spcPts val="1200"/>
              </a:spcAft>
            </a:pPr>
            <a:endParaRPr lang="en-US" sz="2400" b="1" dirty="0" smtClean="0"/>
          </a:p>
          <a:p>
            <a:pPr marL="685800" indent="-685800">
              <a:spcAft>
                <a:spcPts val="1200"/>
              </a:spcAft>
            </a:pPr>
            <a:endParaRPr lang="en-US" sz="2400" b="1" dirty="0" smtClean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2192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1" dirty="0" smtClean="0">
                <a:solidFill>
                  <a:schemeClr val="accent1"/>
                </a:solidFill>
              </a:rPr>
              <a:t>Lesson 9-5 </a:t>
            </a:r>
            <a:r>
              <a:rPr lang="en-US" dirty="0" smtClean="0"/>
              <a:t>Audit Your Understanding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pPr marL="457200" marR="0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b="1" dirty="0" smtClean="0">
                <a:solidFill>
                  <a:srgbClr val="FF0000"/>
                </a:solidFill>
              </a:rPr>
              <a:t>2.	</a:t>
            </a:r>
            <a:r>
              <a:rPr lang="en-US" dirty="0" smtClean="0"/>
              <a:t>List </a:t>
            </a:r>
            <a:r>
              <a:rPr lang="en-US" dirty="0"/>
              <a:t>the five steps for ruling a cash payments journal at the end of the month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FCD2455E-EC1D-45EA-B6B2-90AB88848CFD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V="1">
            <a:off x="5048250" y="228600"/>
            <a:ext cx="40957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Isosceles Triangle 5"/>
          <p:cNvSpPr/>
          <p:nvPr/>
        </p:nvSpPr>
        <p:spPr>
          <a:xfrm rot="5400000">
            <a:off x="-228600" y="1084730"/>
            <a:ext cx="914400" cy="457200"/>
          </a:xfrm>
          <a:prstGeom prst="triangle">
            <a:avLst/>
          </a:prstGeom>
          <a:solidFill>
            <a:srgbClr val="FFA41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7"/>
          <p:cNvSpPr txBox="1">
            <a:spLocks/>
          </p:cNvSpPr>
          <p:nvPr/>
        </p:nvSpPr>
        <p:spPr>
          <a:xfrm>
            <a:off x="914400" y="2971800"/>
            <a:ext cx="7315200" cy="320040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Tx/>
              <a:buFont typeface="Calibri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ANSWER</a:t>
            </a:r>
          </a:p>
          <a:p>
            <a:pPr marL="342900" lvl="0" indent="-342900">
              <a:spcBef>
                <a:spcPct val="20000"/>
              </a:spcBef>
              <a:buClr>
                <a:srgbClr val="FF0000"/>
              </a:buClr>
            </a:pPr>
            <a:r>
              <a:rPr lang="en-US" sz="3200" dirty="0" smtClean="0"/>
              <a:t>1.	Rule a single line across all amount columns.</a:t>
            </a:r>
          </a:p>
          <a:p>
            <a:pPr marL="342900" lvl="0" indent="-342900">
              <a:spcBef>
                <a:spcPct val="20000"/>
              </a:spcBef>
              <a:buClr>
                <a:srgbClr val="FF0000"/>
              </a:buClr>
            </a:pPr>
            <a:r>
              <a:rPr lang="en-US" sz="3200" dirty="0" smtClean="0"/>
              <a:t>2.	Write the date in the Date column.</a:t>
            </a:r>
          </a:p>
          <a:p>
            <a:pPr marL="342900" lvl="0" indent="-342900">
              <a:spcBef>
                <a:spcPct val="20000"/>
              </a:spcBef>
              <a:buClr>
                <a:srgbClr val="FF0000"/>
              </a:buClr>
            </a:pPr>
            <a:r>
              <a:rPr lang="en-US" sz="3200" dirty="0" smtClean="0"/>
              <a:t>3.	Write </a:t>
            </a:r>
            <a:r>
              <a:rPr lang="en-US" sz="3200" i="1" dirty="0" smtClean="0"/>
              <a:t>Totals</a:t>
            </a:r>
            <a:r>
              <a:rPr lang="en-US" sz="3200" dirty="0" smtClean="0"/>
              <a:t> in the Account Title column.</a:t>
            </a:r>
          </a:p>
          <a:p>
            <a:pPr marL="342900" lvl="0" indent="-342900">
              <a:spcBef>
                <a:spcPct val="20000"/>
              </a:spcBef>
              <a:buClr>
                <a:srgbClr val="FF0000"/>
              </a:buClr>
            </a:pPr>
            <a:r>
              <a:rPr lang="en-US" sz="3200" dirty="0" smtClean="0"/>
              <a:t>4.	Write each column total below the single line.</a:t>
            </a:r>
          </a:p>
          <a:p>
            <a:pPr marL="342900" indent="-342900">
              <a:spcBef>
                <a:spcPct val="20000"/>
              </a:spcBef>
              <a:buClr>
                <a:srgbClr val="FF0000"/>
              </a:buClr>
            </a:pPr>
            <a:r>
              <a:rPr lang="en-US" sz="3200" dirty="0" smtClean="0"/>
              <a:t>5.	Rule a double line across all amount </a:t>
            </a:r>
            <a:r>
              <a:rPr lang="en-US" sz="2800" dirty="0" smtClean="0"/>
              <a:t>columns.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879080" y="0"/>
            <a:ext cx="1188720" cy="381000"/>
            <a:chOff x="7879080" y="0"/>
            <a:chExt cx="1188720" cy="381000"/>
          </a:xfrm>
        </p:grpSpPr>
        <p:sp>
          <p:nvSpPr>
            <p:cNvPr id="10" name="Flowchart: Delay 9"/>
            <p:cNvSpPr/>
            <p:nvPr/>
          </p:nvSpPr>
          <p:spPr>
            <a:xfrm rot="5400000">
              <a:off x="8282940" y="-403860"/>
              <a:ext cx="381000" cy="1188720"/>
            </a:xfrm>
            <a:prstGeom prst="flowChartDelay">
              <a:avLst/>
            </a:prstGeom>
            <a:solidFill>
              <a:schemeClr val="accent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49286" y="0"/>
              <a:ext cx="8483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Lesson 9-5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1" dirty="0" smtClean="0">
                <a:solidFill>
                  <a:schemeClr val="accent1"/>
                </a:solidFill>
              </a:rPr>
              <a:t>Lesson 9-5 </a:t>
            </a:r>
            <a:r>
              <a:rPr lang="en-US" dirty="0" smtClean="0"/>
              <a:t>Audit Your Understanding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pPr marL="457200" marR="0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b="1" dirty="0" smtClean="0">
                <a:solidFill>
                  <a:srgbClr val="FF0000"/>
                </a:solidFill>
              </a:rPr>
              <a:t>3.	</a:t>
            </a:r>
            <a:r>
              <a:rPr lang="en-US" dirty="0" smtClean="0"/>
              <a:t>What </a:t>
            </a:r>
            <a:r>
              <a:rPr lang="en-US" dirty="0"/>
              <a:t>is the relationship between a controlling account and a subsidiary ledger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FCD2455E-EC1D-45EA-B6B2-90AB88848CFD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V="1">
            <a:off x="5048250" y="228600"/>
            <a:ext cx="40957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Isosceles Triangle 5"/>
          <p:cNvSpPr/>
          <p:nvPr/>
        </p:nvSpPr>
        <p:spPr>
          <a:xfrm rot="5400000">
            <a:off x="-228600" y="1084730"/>
            <a:ext cx="914400" cy="457200"/>
          </a:xfrm>
          <a:prstGeom prst="triangle">
            <a:avLst/>
          </a:prstGeom>
          <a:solidFill>
            <a:srgbClr val="FFA41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7"/>
          <p:cNvSpPr txBox="1">
            <a:spLocks/>
          </p:cNvSpPr>
          <p:nvPr/>
        </p:nvSpPr>
        <p:spPr>
          <a:xfrm>
            <a:off x="914400" y="3429000"/>
            <a:ext cx="7315200" cy="2697163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Tx/>
              <a:buFont typeface="Calibri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ANSWER</a:t>
            </a:r>
          </a:p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en-US" sz="3200" dirty="0" smtClean="0"/>
              <a:t>A controlling account balance in a general ledger must equal the sum of all account balances in a subsidiary ledger.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879080" y="0"/>
            <a:ext cx="1188720" cy="381000"/>
            <a:chOff x="7879080" y="0"/>
            <a:chExt cx="1188720" cy="381000"/>
          </a:xfrm>
        </p:grpSpPr>
        <p:sp>
          <p:nvSpPr>
            <p:cNvPr id="10" name="Flowchart: Delay 9"/>
            <p:cNvSpPr/>
            <p:nvPr/>
          </p:nvSpPr>
          <p:spPr>
            <a:xfrm rot="5400000">
              <a:off x="8282940" y="-403860"/>
              <a:ext cx="381000" cy="1188720"/>
            </a:xfrm>
            <a:prstGeom prst="flowChartDelay">
              <a:avLst/>
            </a:prstGeom>
            <a:solidFill>
              <a:schemeClr val="accent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49286" y="0"/>
              <a:ext cx="8483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Lesson 9-5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Posting from a Cash Payments Journal to an Accounts Payable Ledger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b="1" dirty="0" smtClean="0">
                <a:solidFill>
                  <a:srgbClr val="0070C0"/>
                </a:solidFill>
              </a:rPr>
              <a:t>credit limit </a:t>
            </a:r>
            <a:r>
              <a:rPr lang="en-US" dirty="0" smtClean="0"/>
              <a:t>is the maximum outstanding balance allowed to a customer by a vendor.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FCD2455E-EC1D-45EA-B6B2-90AB88848CF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229600" y="1115568"/>
            <a:ext cx="706698" cy="408623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LO10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7879080" y="0"/>
            <a:ext cx="1188720" cy="381000"/>
            <a:chOff x="7879080" y="0"/>
            <a:chExt cx="1188720" cy="381000"/>
          </a:xfrm>
        </p:grpSpPr>
        <p:sp>
          <p:nvSpPr>
            <p:cNvPr id="11" name="Flowchart: Delay 10"/>
            <p:cNvSpPr/>
            <p:nvPr/>
          </p:nvSpPr>
          <p:spPr>
            <a:xfrm rot="5400000">
              <a:off x="8282940" y="-403860"/>
              <a:ext cx="381000" cy="1188720"/>
            </a:xfrm>
            <a:prstGeom prst="flowChartDelay">
              <a:avLst/>
            </a:prstGeom>
            <a:solidFill>
              <a:schemeClr val="accent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049286" y="0"/>
              <a:ext cx="8483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Lesson 9-5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21-SE-MC-009-Page267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" y="2057400"/>
            <a:ext cx="8172450" cy="142052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Posting from a Cash Payments Journal to an Accounts Payable Ledger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FCD2455E-EC1D-45EA-B6B2-90AB88848CF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7" descr="C21-SE-MC-009-Page267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4343400"/>
            <a:ext cx="5664251" cy="15512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29600" y="1115568"/>
            <a:ext cx="706698" cy="408623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LO10</a:t>
            </a:r>
            <a:endParaRPr lang="en-US" dirty="0"/>
          </a:p>
        </p:txBody>
      </p:sp>
      <p:grpSp>
        <p:nvGrpSpPr>
          <p:cNvPr id="6" name="Group 9"/>
          <p:cNvGrpSpPr/>
          <p:nvPr/>
        </p:nvGrpSpPr>
        <p:grpSpPr>
          <a:xfrm>
            <a:off x="7879080" y="0"/>
            <a:ext cx="1188720" cy="381000"/>
            <a:chOff x="7879080" y="0"/>
            <a:chExt cx="1188720" cy="381000"/>
          </a:xfrm>
        </p:grpSpPr>
        <p:sp>
          <p:nvSpPr>
            <p:cNvPr id="11" name="Flowchart: Delay 10"/>
            <p:cNvSpPr/>
            <p:nvPr/>
          </p:nvSpPr>
          <p:spPr>
            <a:xfrm rot="5400000">
              <a:off x="8282940" y="-403860"/>
              <a:ext cx="381000" cy="1188720"/>
            </a:xfrm>
            <a:prstGeom prst="flowChartDelay">
              <a:avLst/>
            </a:prstGeom>
            <a:solidFill>
              <a:schemeClr val="accent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049286" y="0"/>
              <a:ext cx="8483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Lesson 9-5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733800" y="3276600"/>
            <a:ext cx="2819400" cy="2286000"/>
            <a:chOff x="1295400" y="2549962"/>
            <a:chExt cx="2819400" cy="2286000"/>
          </a:xfrm>
        </p:grpSpPr>
        <p:cxnSp>
          <p:nvCxnSpPr>
            <p:cNvPr id="14" name="Straight Arrow Connector 13"/>
            <p:cNvCxnSpPr/>
            <p:nvPr/>
          </p:nvCxnSpPr>
          <p:spPr>
            <a:xfrm flipV="1">
              <a:off x="1295400" y="2549962"/>
              <a:ext cx="2133600" cy="2286000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>
              <a:off x="2819400" y="2821186"/>
              <a:ext cx="365760" cy="36576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3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200400" y="2819400"/>
              <a:ext cx="91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Debit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85750" y="3352800"/>
            <a:ext cx="1009650" cy="2286000"/>
            <a:chOff x="1178134" y="2714625"/>
            <a:chExt cx="1009650" cy="2286000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2016334" y="2714625"/>
              <a:ext cx="95250" cy="2286000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1822024" y="3059668"/>
              <a:ext cx="365760" cy="36576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1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78134" y="3059668"/>
              <a:ext cx="6256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Date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886200" y="3352800"/>
            <a:ext cx="3505200" cy="1143000"/>
            <a:chOff x="-304800" y="2093358"/>
            <a:chExt cx="3505200" cy="1143000"/>
          </a:xfrm>
        </p:grpSpPr>
        <p:cxnSp>
          <p:nvCxnSpPr>
            <p:cNvPr id="22" name="Straight Arrow Connector 21"/>
            <p:cNvCxnSpPr/>
            <p:nvPr/>
          </p:nvCxnSpPr>
          <p:spPr>
            <a:xfrm flipH="1" flipV="1">
              <a:off x="-304800" y="2093358"/>
              <a:ext cx="1752600" cy="1143000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7"/>
            <p:cNvSpPr>
              <a:spLocks noChangeArrowheads="1"/>
            </p:cNvSpPr>
            <p:nvPr/>
          </p:nvSpPr>
          <p:spPr bwMode="auto">
            <a:xfrm>
              <a:off x="1066800" y="2821186"/>
              <a:ext cx="365760" cy="36576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5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371600" y="2819400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Vendor Number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990600" y="1676400"/>
            <a:ext cx="6886575" cy="3876675"/>
            <a:chOff x="990600" y="1676400"/>
            <a:chExt cx="6886575" cy="3876675"/>
          </a:xfrm>
        </p:grpSpPr>
        <p:sp>
          <p:nvSpPr>
            <p:cNvPr id="54" name="Freeform 53"/>
            <p:cNvSpPr/>
            <p:nvPr/>
          </p:nvSpPr>
          <p:spPr>
            <a:xfrm>
              <a:off x="3105150" y="1857375"/>
              <a:ext cx="4772025" cy="3695700"/>
            </a:xfrm>
            <a:custGeom>
              <a:avLst/>
              <a:gdLst>
                <a:gd name="connsiteX0" fmla="*/ 4772025 w 4772025"/>
                <a:gd name="connsiteY0" fmla="*/ 419100 h 3695700"/>
                <a:gd name="connsiteX1" fmla="*/ 190500 w 4772025"/>
                <a:gd name="connsiteY1" fmla="*/ 0 h 3695700"/>
                <a:gd name="connsiteX2" fmla="*/ 0 w 4772025"/>
                <a:gd name="connsiteY2" fmla="*/ 3695700 h 369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72025" h="3695700">
                  <a:moveTo>
                    <a:pt x="4772025" y="419100"/>
                  </a:moveTo>
                  <a:lnTo>
                    <a:pt x="190500" y="0"/>
                  </a:lnTo>
                  <a:lnTo>
                    <a:pt x="0" y="3695700"/>
                  </a:lnTo>
                </a:path>
              </a:pathLst>
            </a:cu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990600" y="1676400"/>
              <a:ext cx="3276600" cy="369332"/>
              <a:chOff x="-1403985" y="2514600"/>
              <a:chExt cx="3276600" cy="369332"/>
            </a:xfrm>
          </p:grpSpPr>
          <p:sp>
            <p:nvSpPr>
              <p:cNvPr id="31" name="Rectangle 7"/>
              <p:cNvSpPr>
                <a:spLocks noChangeArrowheads="1"/>
              </p:cNvSpPr>
              <p:nvPr/>
            </p:nvSpPr>
            <p:spPr bwMode="auto">
              <a:xfrm>
                <a:off x="729615" y="2514600"/>
                <a:ext cx="365760" cy="365760"/>
              </a:xfrm>
              <a:prstGeom prst="ellipse">
                <a:avLst/>
              </a:prstGeom>
              <a:gradFill>
                <a:gsLst>
                  <a:gs pos="0">
                    <a:srgbClr val="FF0000"/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</a:gra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b="1" dirty="0" smtClean="0"/>
                  <a:t>2</a:t>
                </a: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-1403985" y="2514600"/>
                <a:ext cx="3276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rgbClr val="0070C0"/>
                    </a:solidFill>
                  </a:rPr>
                  <a:t>Journal Page Number</a:t>
                </a:r>
                <a:endParaRPr lang="en-US" dirty="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56" name="Group 55"/>
          <p:cNvGrpSpPr/>
          <p:nvPr/>
        </p:nvGrpSpPr>
        <p:grpSpPr>
          <a:xfrm>
            <a:off x="3810000" y="5486400"/>
            <a:ext cx="1738746" cy="750332"/>
            <a:chOff x="3810000" y="5486400"/>
            <a:chExt cx="1738746" cy="750332"/>
          </a:xfrm>
        </p:grpSpPr>
        <p:grpSp>
          <p:nvGrpSpPr>
            <p:cNvPr id="37" name="Group 40"/>
            <p:cNvGrpSpPr/>
            <p:nvPr/>
          </p:nvGrpSpPr>
          <p:grpSpPr>
            <a:xfrm>
              <a:off x="4191000" y="5486400"/>
              <a:ext cx="1005840" cy="365760"/>
              <a:chOff x="4191000" y="4114800"/>
              <a:chExt cx="1005840" cy="365760"/>
            </a:xfrm>
          </p:grpSpPr>
          <p:sp>
            <p:nvSpPr>
              <p:cNvPr id="38" name="Line 16"/>
              <p:cNvSpPr>
                <a:spLocks noChangeShapeType="1"/>
              </p:cNvSpPr>
              <p:nvPr/>
            </p:nvSpPr>
            <p:spPr bwMode="auto">
              <a:xfrm>
                <a:off x="4191000" y="4297680"/>
                <a:ext cx="1005840" cy="0"/>
              </a:xfrm>
              <a:prstGeom prst="line">
                <a:avLst/>
              </a:prstGeom>
              <a:solidFill>
                <a:srgbClr val="CC0000"/>
              </a:solidFill>
              <a:ln w="38100">
                <a:solidFill>
                  <a:srgbClr val="00B0F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Rectangle 10"/>
              <p:cNvSpPr>
                <a:spLocks noChangeArrowheads="1"/>
              </p:cNvSpPr>
              <p:nvPr/>
            </p:nvSpPr>
            <p:spPr bwMode="auto">
              <a:xfrm>
                <a:off x="4495800" y="4114800"/>
                <a:ext cx="365760" cy="365760"/>
              </a:xfrm>
              <a:prstGeom prst="ellipse">
                <a:avLst/>
              </a:prstGeom>
              <a:gradFill>
                <a:gsLst>
                  <a:gs pos="0">
                    <a:srgbClr val="FF0000"/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</a:gra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b="1" dirty="0" smtClean="0"/>
                  <a:t>4</a:t>
                </a: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3810000" y="5867400"/>
              <a:ext cx="1738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Account Balance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Posting from the General Amount Columns of a Cash Payments Journal to a General Ledger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FCD2455E-EC1D-45EA-B6B2-90AB88848CF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5" descr="C21-SE-MC-009-Page268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057400"/>
            <a:ext cx="8172450" cy="1390802"/>
          </a:xfrm>
          <a:prstGeom prst="rect">
            <a:avLst/>
          </a:prstGeom>
        </p:spPr>
      </p:pic>
      <p:pic>
        <p:nvPicPr>
          <p:cNvPr id="8" name="Picture 7" descr="C21-SE-MC-009-Page268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4343400"/>
            <a:ext cx="6579565" cy="16226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29600" y="1115568"/>
            <a:ext cx="706698" cy="408623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LO10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7879080" y="0"/>
            <a:ext cx="1188720" cy="381000"/>
            <a:chOff x="7879080" y="0"/>
            <a:chExt cx="1188720" cy="381000"/>
          </a:xfrm>
        </p:grpSpPr>
        <p:sp>
          <p:nvSpPr>
            <p:cNvPr id="11" name="Flowchart: Delay 10"/>
            <p:cNvSpPr/>
            <p:nvPr/>
          </p:nvSpPr>
          <p:spPr>
            <a:xfrm rot="5400000">
              <a:off x="8282940" y="-403860"/>
              <a:ext cx="381000" cy="1188720"/>
            </a:xfrm>
            <a:prstGeom prst="flowChartDelay">
              <a:avLst/>
            </a:prstGeom>
            <a:solidFill>
              <a:schemeClr val="accent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049286" y="0"/>
              <a:ext cx="8483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Lesson 9-5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733800" y="3276600"/>
            <a:ext cx="1371600" cy="2209800"/>
            <a:chOff x="2667000" y="2549962"/>
            <a:chExt cx="1371600" cy="2209800"/>
          </a:xfrm>
        </p:grpSpPr>
        <p:cxnSp>
          <p:nvCxnSpPr>
            <p:cNvPr id="14" name="Straight Arrow Connector 13"/>
            <p:cNvCxnSpPr/>
            <p:nvPr/>
          </p:nvCxnSpPr>
          <p:spPr>
            <a:xfrm flipV="1">
              <a:off x="2667000" y="2549962"/>
              <a:ext cx="762000" cy="2209800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7"/>
            <p:cNvSpPr>
              <a:spLocks noChangeArrowheads="1"/>
            </p:cNvSpPr>
            <p:nvPr/>
          </p:nvSpPr>
          <p:spPr bwMode="auto">
            <a:xfrm>
              <a:off x="2939415" y="3251002"/>
              <a:ext cx="365760" cy="36576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3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276600" y="3247430"/>
              <a:ext cx="762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Debit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04800" y="3352800"/>
            <a:ext cx="975360" cy="2133600"/>
            <a:chOff x="1178134" y="2714625"/>
            <a:chExt cx="975360" cy="2133600"/>
          </a:xfrm>
        </p:grpSpPr>
        <p:cxnSp>
          <p:nvCxnSpPr>
            <p:cNvPr id="18" name="Straight Arrow Connector 17"/>
            <p:cNvCxnSpPr/>
            <p:nvPr/>
          </p:nvCxnSpPr>
          <p:spPr>
            <a:xfrm>
              <a:off x="1940134" y="2714625"/>
              <a:ext cx="76200" cy="2133600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7"/>
            <p:cNvSpPr>
              <a:spLocks noChangeArrowheads="1"/>
            </p:cNvSpPr>
            <p:nvPr/>
          </p:nvSpPr>
          <p:spPr bwMode="auto">
            <a:xfrm>
              <a:off x="1787734" y="3059668"/>
              <a:ext cx="365760" cy="36576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1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178134" y="3059668"/>
              <a:ext cx="6256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Date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810000" y="3352800"/>
            <a:ext cx="3886200" cy="1219200"/>
            <a:chOff x="-304800" y="2093358"/>
            <a:chExt cx="3886200" cy="1219200"/>
          </a:xfrm>
        </p:grpSpPr>
        <p:cxnSp>
          <p:nvCxnSpPr>
            <p:cNvPr id="22" name="Straight Arrow Connector 21"/>
            <p:cNvCxnSpPr/>
            <p:nvPr/>
          </p:nvCxnSpPr>
          <p:spPr>
            <a:xfrm flipH="1" flipV="1">
              <a:off x="-304800" y="2093358"/>
              <a:ext cx="2590800" cy="1219200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7"/>
            <p:cNvSpPr>
              <a:spLocks noChangeArrowheads="1"/>
            </p:cNvSpPr>
            <p:nvPr/>
          </p:nvSpPr>
          <p:spPr bwMode="auto">
            <a:xfrm>
              <a:off x="1386840" y="2821186"/>
              <a:ext cx="365760" cy="36576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5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752600" y="2819400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Vendor Number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90600" y="1676400"/>
            <a:ext cx="6886575" cy="3810000"/>
            <a:chOff x="990600" y="1676400"/>
            <a:chExt cx="6886575" cy="3810000"/>
          </a:xfrm>
        </p:grpSpPr>
        <p:sp>
          <p:nvSpPr>
            <p:cNvPr id="26" name="Freeform 25"/>
            <p:cNvSpPr/>
            <p:nvPr/>
          </p:nvSpPr>
          <p:spPr>
            <a:xfrm>
              <a:off x="2971800" y="1857375"/>
              <a:ext cx="4905375" cy="3629025"/>
            </a:xfrm>
            <a:custGeom>
              <a:avLst/>
              <a:gdLst>
                <a:gd name="connsiteX0" fmla="*/ 4772025 w 4772025"/>
                <a:gd name="connsiteY0" fmla="*/ 419100 h 3695700"/>
                <a:gd name="connsiteX1" fmla="*/ 190500 w 4772025"/>
                <a:gd name="connsiteY1" fmla="*/ 0 h 3695700"/>
                <a:gd name="connsiteX2" fmla="*/ 0 w 4772025"/>
                <a:gd name="connsiteY2" fmla="*/ 3695700 h 3695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72025" h="3695700">
                  <a:moveTo>
                    <a:pt x="4772025" y="419100"/>
                  </a:moveTo>
                  <a:lnTo>
                    <a:pt x="190500" y="0"/>
                  </a:lnTo>
                  <a:lnTo>
                    <a:pt x="0" y="3695700"/>
                  </a:lnTo>
                </a:path>
              </a:pathLst>
            </a:cu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8"/>
            <p:cNvGrpSpPr/>
            <p:nvPr/>
          </p:nvGrpSpPr>
          <p:grpSpPr>
            <a:xfrm>
              <a:off x="990600" y="1676400"/>
              <a:ext cx="3276600" cy="369332"/>
              <a:chOff x="-1403985" y="2514600"/>
              <a:chExt cx="3276600" cy="369332"/>
            </a:xfrm>
          </p:grpSpPr>
          <p:sp>
            <p:nvSpPr>
              <p:cNvPr id="28" name="Rectangle 7"/>
              <p:cNvSpPr>
                <a:spLocks noChangeArrowheads="1"/>
              </p:cNvSpPr>
              <p:nvPr/>
            </p:nvSpPr>
            <p:spPr bwMode="auto">
              <a:xfrm>
                <a:off x="729615" y="2514600"/>
                <a:ext cx="365760" cy="365760"/>
              </a:xfrm>
              <a:prstGeom prst="ellipse">
                <a:avLst/>
              </a:prstGeom>
              <a:gradFill>
                <a:gsLst>
                  <a:gs pos="0">
                    <a:srgbClr val="FF0000"/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</a:gra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b="1" dirty="0" smtClean="0"/>
                  <a:t>2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-1403985" y="2514600"/>
                <a:ext cx="3276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>
                    <a:solidFill>
                      <a:srgbClr val="0070C0"/>
                    </a:solidFill>
                  </a:rPr>
                  <a:t>Journal Page Number</a:t>
                </a:r>
                <a:endParaRPr lang="en-US" dirty="0">
                  <a:solidFill>
                    <a:srgbClr val="0070C0"/>
                  </a:solidFill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3657600" y="5334000"/>
            <a:ext cx="1738746" cy="978932"/>
            <a:chOff x="3810000" y="5486400"/>
            <a:chExt cx="1738746" cy="978932"/>
          </a:xfrm>
        </p:grpSpPr>
        <p:grpSp>
          <p:nvGrpSpPr>
            <p:cNvPr id="31" name="Group 40"/>
            <p:cNvGrpSpPr/>
            <p:nvPr/>
          </p:nvGrpSpPr>
          <p:grpSpPr>
            <a:xfrm>
              <a:off x="4191000" y="5486400"/>
              <a:ext cx="1005840" cy="365760"/>
              <a:chOff x="4191000" y="4114800"/>
              <a:chExt cx="1005840" cy="365760"/>
            </a:xfrm>
          </p:grpSpPr>
          <p:sp>
            <p:nvSpPr>
              <p:cNvPr id="33" name="Line 16"/>
              <p:cNvSpPr>
                <a:spLocks noChangeShapeType="1"/>
              </p:cNvSpPr>
              <p:nvPr/>
            </p:nvSpPr>
            <p:spPr bwMode="auto">
              <a:xfrm>
                <a:off x="4191000" y="4297680"/>
                <a:ext cx="1005840" cy="0"/>
              </a:xfrm>
              <a:prstGeom prst="line">
                <a:avLst/>
              </a:prstGeom>
              <a:solidFill>
                <a:srgbClr val="CC0000"/>
              </a:solidFill>
              <a:ln w="38100">
                <a:solidFill>
                  <a:srgbClr val="00B0F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4" name="Rectangle 10"/>
              <p:cNvSpPr>
                <a:spLocks noChangeArrowheads="1"/>
              </p:cNvSpPr>
              <p:nvPr/>
            </p:nvSpPr>
            <p:spPr bwMode="auto">
              <a:xfrm>
                <a:off x="4495800" y="4114800"/>
                <a:ext cx="365760" cy="365760"/>
              </a:xfrm>
              <a:prstGeom prst="ellipse">
                <a:avLst/>
              </a:prstGeom>
              <a:gradFill>
                <a:gsLst>
                  <a:gs pos="0">
                    <a:srgbClr val="FF0000"/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</a:gra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b="1" dirty="0" smtClean="0"/>
                  <a:t>4</a:t>
                </a: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3810000" y="6096000"/>
              <a:ext cx="1738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Account Balance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Totaling, Proving, and Ruling a Cash Payments Journal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FCD2455E-EC1D-45EA-B6B2-90AB88848CF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7" name="Picture 6" descr="C21-SE-MC-009-Page2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390775"/>
            <a:ext cx="8229600" cy="20708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29600" y="1115568"/>
            <a:ext cx="706698" cy="408623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LO10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7879080" y="0"/>
            <a:ext cx="1188720" cy="381000"/>
            <a:chOff x="7879080" y="0"/>
            <a:chExt cx="1188720" cy="381000"/>
          </a:xfrm>
        </p:grpSpPr>
        <p:sp>
          <p:nvSpPr>
            <p:cNvPr id="10" name="Flowchart: Delay 9"/>
            <p:cNvSpPr/>
            <p:nvPr/>
          </p:nvSpPr>
          <p:spPr>
            <a:xfrm rot="5400000">
              <a:off x="8282940" y="-403860"/>
              <a:ext cx="381000" cy="1188720"/>
            </a:xfrm>
            <a:prstGeom prst="flowChartDelay">
              <a:avLst/>
            </a:prstGeom>
            <a:solidFill>
              <a:schemeClr val="accent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49286" y="0"/>
              <a:ext cx="8483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Lesson 9-5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743200" y="4114800"/>
            <a:ext cx="2133600" cy="990600"/>
            <a:chOff x="1066800" y="2198132"/>
            <a:chExt cx="2133600" cy="990600"/>
          </a:xfrm>
        </p:grpSpPr>
        <p:cxnSp>
          <p:nvCxnSpPr>
            <p:cNvPr id="13" name="Straight Arrow Connector 12"/>
            <p:cNvCxnSpPr/>
            <p:nvPr/>
          </p:nvCxnSpPr>
          <p:spPr>
            <a:xfrm flipV="1">
              <a:off x="1249680" y="2198132"/>
              <a:ext cx="1036320" cy="802244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1066800" y="2821186"/>
              <a:ext cx="365760" cy="36576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3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47800" y="2819400"/>
              <a:ext cx="1752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Single Rule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81000" y="4267200"/>
            <a:ext cx="949534" cy="838200"/>
            <a:chOff x="1066800" y="2590800"/>
            <a:chExt cx="949534" cy="838200"/>
          </a:xfrm>
        </p:grpSpPr>
        <p:cxnSp>
          <p:nvCxnSpPr>
            <p:cNvPr id="17" name="Straight Arrow Connector 16"/>
            <p:cNvCxnSpPr/>
            <p:nvPr/>
          </p:nvCxnSpPr>
          <p:spPr>
            <a:xfrm flipV="1">
              <a:off x="1219200" y="2590800"/>
              <a:ext cx="533400" cy="685800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1066800" y="3059668"/>
              <a:ext cx="365760" cy="36576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1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390650" y="3059668"/>
              <a:ext cx="6256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Date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19800" y="4343400"/>
            <a:ext cx="1828800" cy="762000"/>
            <a:chOff x="1066800" y="2426732"/>
            <a:chExt cx="1828800" cy="762000"/>
          </a:xfrm>
        </p:grpSpPr>
        <p:cxnSp>
          <p:nvCxnSpPr>
            <p:cNvPr id="21" name="Straight Arrow Connector 20"/>
            <p:cNvCxnSpPr/>
            <p:nvPr/>
          </p:nvCxnSpPr>
          <p:spPr>
            <a:xfrm flipV="1">
              <a:off x="1249680" y="2426732"/>
              <a:ext cx="655320" cy="545068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7"/>
            <p:cNvSpPr>
              <a:spLocks noChangeArrowheads="1"/>
            </p:cNvSpPr>
            <p:nvPr/>
          </p:nvSpPr>
          <p:spPr bwMode="auto">
            <a:xfrm>
              <a:off x="1066800" y="2821186"/>
              <a:ext cx="365760" cy="36576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5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47800" y="2819400"/>
              <a:ext cx="1447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Double Rule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495800" y="4343400"/>
            <a:ext cx="2743200" cy="1295400"/>
            <a:chOff x="228600" y="1893332"/>
            <a:chExt cx="2743200" cy="1295400"/>
          </a:xfrm>
        </p:grpSpPr>
        <p:cxnSp>
          <p:nvCxnSpPr>
            <p:cNvPr id="25" name="Straight Arrow Connector 24"/>
            <p:cNvCxnSpPr/>
            <p:nvPr/>
          </p:nvCxnSpPr>
          <p:spPr>
            <a:xfrm flipH="1" flipV="1">
              <a:off x="228600" y="1893332"/>
              <a:ext cx="1021080" cy="1078468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7"/>
            <p:cNvSpPr>
              <a:spLocks noChangeArrowheads="1"/>
            </p:cNvSpPr>
            <p:nvPr/>
          </p:nvSpPr>
          <p:spPr bwMode="auto">
            <a:xfrm>
              <a:off x="1066800" y="2821186"/>
              <a:ext cx="365760" cy="36576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4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447800" y="2819400"/>
              <a:ext cx="152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Column Total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371600" y="4267200"/>
            <a:ext cx="2470785" cy="1371600"/>
            <a:chOff x="729615" y="1512332"/>
            <a:chExt cx="2470785" cy="1371600"/>
          </a:xfrm>
        </p:grpSpPr>
        <p:cxnSp>
          <p:nvCxnSpPr>
            <p:cNvPr id="29" name="Straight Arrow Connector 28"/>
            <p:cNvCxnSpPr/>
            <p:nvPr/>
          </p:nvCxnSpPr>
          <p:spPr>
            <a:xfrm flipH="1" flipV="1">
              <a:off x="882015" y="1512332"/>
              <a:ext cx="32385" cy="1156573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7"/>
            <p:cNvSpPr>
              <a:spLocks noChangeArrowheads="1"/>
            </p:cNvSpPr>
            <p:nvPr/>
          </p:nvSpPr>
          <p:spPr bwMode="auto">
            <a:xfrm>
              <a:off x="729615" y="2514600"/>
              <a:ext cx="365760" cy="36576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2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066800" y="2514600"/>
              <a:ext cx="213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70C0"/>
                  </a:solidFill>
                </a:rPr>
                <a:t>“Totals”</a:t>
              </a:r>
              <a:endParaRPr lang="en-US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1-SE-MC-009-Page270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1600" y="3470847"/>
            <a:ext cx="6400800" cy="1558353"/>
          </a:xfrm>
          <a:prstGeom prst="rect">
            <a:avLst/>
          </a:prstGeom>
        </p:spPr>
      </p:pic>
      <p:pic>
        <p:nvPicPr>
          <p:cNvPr id="7" name="Picture 6" descr="C21-SE-MC-009-Page270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1" y="1743056"/>
            <a:ext cx="6400800" cy="1429123"/>
          </a:xfrm>
          <a:prstGeom prst="rect">
            <a:avLst/>
          </a:prstGeom>
        </p:spPr>
      </p:pic>
      <p:cxnSp>
        <p:nvCxnSpPr>
          <p:cNvPr id="57" name="Straight Connector 56"/>
          <p:cNvCxnSpPr/>
          <p:nvPr/>
        </p:nvCxnSpPr>
        <p:spPr>
          <a:xfrm flipH="1" flipV="1">
            <a:off x="1676400" y="1524000"/>
            <a:ext cx="5486400" cy="38100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Posting from the Special Amount Columns of a Cash Payments Journal to a General Ledger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FCD2455E-EC1D-45EA-B6B2-90AB88848CF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9" name="Picture 8" descr="C21-SE-MC-009-Page270_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5242666"/>
            <a:ext cx="4114800" cy="1139084"/>
          </a:xfrm>
          <a:prstGeom prst="rect">
            <a:avLst/>
          </a:prstGeom>
        </p:spPr>
      </p:pic>
      <p:pic>
        <p:nvPicPr>
          <p:cNvPr id="10" name="Picture 9" descr="C21-SE-MC-009-Page270_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400" y="5242666"/>
            <a:ext cx="4114800" cy="112560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229600" y="1115568"/>
            <a:ext cx="706698" cy="408623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LO10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7879080" y="0"/>
            <a:ext cx="1188720" cy="381000"/>
            <a:chOff x="7879080" y="0"/>
            <a:chExt cx="1188720" cy="381000"/>
          </a:xfrm>
        </p:grpSpPr>
        <p:sp>
          <p:nvSpPr>
            <p:cNvPr id="13" name="Flowchart: Delay 12"/>
            <p:cNvSpPr/>
            <p:nvPr/>
          </p:nvSpPr>
          <p:spPr>
            <a:xfrm rot="5400000">
              <a:off x="8282940" y="-403860"/>
              <a:ext cx="381000" cy="1188720"/>
            </a:xfrm>
            <a:prstGeom prst="flowChartDelay">
              <a:avLst/>
            </a:prstGeom>
            <a:solidFill>
              <a:schemeClr val="accent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049286" y="0"/>
              <a:ext cx="8483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Lesson 9-5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124200" y="2876550"/>
            <a:ext cx="2590800" cy="1905000"/>
            <a:chOff x="2514600" y="2988112"/>
            <a:chExt cx="2590800" cy="1905000"/>
          </a:xfrm>
        </p:grpSpPr>
        <p:cxnSp>
          <p:nvCxnSpPr>
            <p:cNvPr id="16" name="Straight Arrow Connector 15"/>
            <p:cNvCxnSpPr/>
            <p:nvPr/>
          </p:nvCxnSpPr>
          <p:spPr>
            <a:xfrm flipV="1">
              <a:off x="3886200" y="2988112"/>
              <a:ext cx="1219200" cy="1905000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7"/>
            <p:cNvSpPr>
              <a:spLocks noChangeArrowheads="1"/>
            </p:cNvSpPr>
            <p:nvPr/>
          </p:nvSpPr>
          <p:spPr bwMode="auto">
            <a:xfrm>
              <a:off x="4678680" y="3279547"/>
              <a:ext cx="274320" cy="27432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3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514600" y="3247430"/>
              <a:ext cx="2514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70C0"/>
                  </a:solidFill>
                </a:rPr>
                <a:t>Debit or Credit Amount</a:t>
              </a:r>
              <a:endParaRPr lang="en-US" sz="16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219200" y="2943225"/>
            <a:ext cx="838200" cy="1781175"/>
            <a:chOff x="1239094" y="2867025"/>
            <a:chExt cx="838200" cy="1781175"/>
          </a:xfrm>
        </p:grpSpPr>
        <p:cxnSp>
          <p:nvCxnSpPr>
            <p:cNvPr id="20" name="Straight Arrow Connector 19"/>
            <p:cNvCxnSpPr/>
            <p:nvPr/>
          </p:nvCxnSpPr>
          <p:spPr>
            <a:xfrm>
              <a:off x="1924894" y="2867025"/>
              <a:ext cx="152400" cy="1781175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7"/>
            <p:cNvSpPr>
              <a:spLocks noChangeArrowheads="1"/>
            </p:cNvSpPr>
            <p:nvPr/>
          </p:nvSpPr>
          <p:spPr bwMode="auto">
            <a:xfrm>
              <a:off x="1787734" y="3091785"/>
              <a:ext cx="274320" cy="27432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1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239094" y="3059668"/>
              <a:ext cx="57650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0070C0"/>
                  </a:solidFill>
                </a:rPr>
                <a:t>Date</a:t>
              </a:r>
              <a:endParaRPr lang="en-US" sz="16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81000" y="1371600"/>
            <a:ext cx="3276600" cy="3352800"/>
            <a:chOff x="381000" y="1371600"/>
            <a:chExt cx="3276600" cy="3352800"/>
          </a:xfrm>
        </p:grpSpPr>
        <p:cxnSp>
          <p:nvCxnSpPr>
            <p:cNvPr id="59" name="Straight Arrow Connector 58"/>
            <p:cNvCxnSpPr/>
            <p:nvPr/>
          </p:nvCxnSpPr>
          <p:spPr>
            <a:xfrm>
              <a:off x="1676400" y="1524000"/>
              <a:ext cx="1981200" cy="3200400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28"/>
            <p:cNvGrpSpPr/>
            <p:nvPr/>
          </p:nvGrpSpPr>
          <p:grpSpPr>
            <a:xfrm>
              <a:off x="381000" y="1371600"/>
              <a:ext cx="2057400" cy="584775"/>
              <a:chOff x="-2013585" y="2590800"/>
              <a:chExt cx="2057400" cy="584775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-2013585" y="2590800"/>
                <a:ext cx="20574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0070C0"/>
                    </a:solidFill>
                  </a:rPr>
                  <a:t>Journal Page</a:t>
                </a:r>
                <a:br>
                  <a:rPr lang="en-US" sz="1600" dirty="0" smtClean="0">
                    <a:solidFill>
                      <a:srgbClr val="0070C0"/>
                    </a:solidFill>
                  </a:rPr>
                </a:br>
                <a:r>
                  <a:rPr lang="en-US" sz="1600" dirty="0" smtClean="0">
                    <a:solidFill>
                      <a:srgbClr val="0070C0"/>
                    </a:solidFill>
                  </a:rPr>
                  <a:t>Number</a:t>
                </a:r>
                <a:endParaRPr lang="en-US" sz="1600" dirty="0">
                  <a:solidFill>
                    <a:srgbClr val="0070C0"/>
                  </a:solidFill>
                </a:endParaRPr>
              </a:p>
            </p:txBody>
          </p:sp>
          <p:sp>
            <p:nvSpPr>
              <p:cNvPr id="30" name="Rectangle 7"/>
              <p:cNvSpPr>
                <a:spLocks noChangeArrowheads="1"/>
              </p:cNvSpPr>
              <p:nvPr/>
            </p:nvSpPr>
            <p:spPr bwMode="auto">
              <a:xfrm>
                <a:off x="-840105" y="2622917"/>
                <a:ext cx="274320" cy="274320"/>
              </a:xfrm>
              <a:prstGeom prst="ellipse">
                <a:avLst/>
              </a:prstGeom>
              <a:gradFill>
                <a:gsLst>
                  <a:gs pos="0">
                    <a:srgbClr val="FF0000"/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</a:gra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b="1" dirty="0" smtClean="0"/>
                  <a:t>2</a:t>
                </a: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4876800" y="4648200"/>
            <a:ext cx="1828800" cy="643354"/>
            <a:chOff x="3733800" y="5486400"/>
            <a:chExt cx="1828800" cy="643354"/>
          </a:xfrm>
        </p:grpSpPr>
        <p:grpSp>
          <p:nvGrpSpPr>
            <p:cNvPr id="33" name="Group 40"/>
            <p:cNvGrpSpPr/>
            <p:nvPr/>
          </p:nvGrpSpPr>
          <p:grpSpPr>
            <a:xfrm>
              <a:off x="3733800" y="5486400"/>
              <a:ext cx="1828800" cy="274320"/>
              <a:chOff x="3733800" y="4114800"/>
              <a:chExt cx="1828800" cy="274320"/>
            </a:xfrm>
          </p:grpSpPr>
          <p:sp>
            <p:nvSpPr>
              <p:cNvPr id="35" name="Line 16"/>
              <p:cNvSpPr>
                <a:spLocks noChangeShapeType="1"/>
              </p:cNvSpPr>
              <p:nvPr/>
            </p:nvSpPr>
            <p:spPr bwMode="auto">
              <a:xfrm>
                <a:off x="3733800" y="4267200"/>
                <a:ext cx="1828800" cy="0"/>
              </a:xfrm>
              <a:prstGeom prst="line">
                <a:avLst/>
              </a:prstGeom>
              <a:solidFill>
                <a:srgbClr val="CC0000"/>
              </a:solidFill>
              <a:ln w="38100">
                <a:solidFill>
                  <a:srgbClr val="00B0F0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6" name="Rectangle 10"/>
              <p:cNvSpPr>
                <a:spLocks noChangeArrowheads="1"/>
              </p:cNvSpPr>
              <p:nvPr/>
            </p:nvSpPr>
            <p:spPr bwMode="auto">
              <a:xfrm>
                <a:off x="4495800" y="4114800"/>
                <a:ext cx="274320" cy="274320"/>
              </a:xfrm>
              <a:prstGeom prst="ellipse">
                <a:avLst/>
              </a:prstGeom>
              <a:gradFill>
                <a:gsLst>
                  <a:gs pos="0">
                    <a:srgbClr val="FF0000"/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</a:gra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b="1" dirty="0" smtClean="0"/>
                  <a:t>4</a:t>
                </a: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3810000" y="5791200"/>
              <a:ext cx="15628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0070C0"/>
                  </a:solidFill>
                </a:rPr>
                <a:t>Account Balance</a:t>
              </a:r>
              <a:endParaRPr lang="en-US" sz="1600" dirty="0">
                <a:solidFill>
                  <a:srgbClr val="0070C0"/>
                </a:solidFill>
              </a:endParaRPr>
            </a:p>
          </p:txBody>
        </p:sp>
      </p:grpSp>
      <p:sp>
        <p:nvSpPr>
          <p:cNvPr id="40" name="Rectangle 7"/>
          <p:cNvSpPr>
            <a:spLocks noChangeArrowheads="1"/>
          </p:cNvSpPr>
          <p:nvPr/>
        </p:nvSpPr>
        <p:spPr bwMode="auto">
          <a:xfrm>
            <a:off x="392724" y="6096000"/>
            <a:ext cx="274320" cy="274320"/>
          </a:xfrm>
          <a:prstGeom prst="ellipse">
            <a:avLst/>
          </a:prstGeom>
          <a:gradFill>
            <a:gsLst>
              <a:gs pos="0">
                <a:srgbClr val="FF0000"/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 b="1" dirty="0" smtClean="0"/>
              <a:t>1</a:t>
            </a:r>
          </a:p>
        </p:txBody>
      </p:sp>
      <p:sp>
        <p:nvSpPr>
          <p:cNvPr id="42" name="Rectangle 7"/>
          <p:cNvSpPr>
            <a:spLocks noChangeArrowheads="1"/>
          </p:cNvSpPr>
          <p:nvPr/>
        </p:nvSpPr>
        <p:spPr bwMode="auto">
          <a:xfrm>
            <a:off x="1407942" y="6096000"/>
            <a:ext cx="274320" cy="274320"/>
          </a:xfrm>
          <a:prstGeom prst="ellipse">
            <a:avLst/>
          </a:prstGeom>
          <a:gradFill>
            <a:gsLst>
              <a:gs pos="0">
                <a:srgbClr val="FF0000"/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 b="1" dirty="0" smtClean="0"/>
              <a:t>2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6019800" y="2971800"/>
            <a:ext cx="2286000" cy="685800"/>
            <a:chOff x="2743200" y="3083362"/>
            <a:chExt cx="2286000" cy="685800"/>
          </a:xfrm>
        </p:grpSpPr>
        <p:cxnSp>
          <p:nvCxnSpPr>
            <p:cNvPr id="48" name="Straight Arrow Connector 47"/>
            <p:cNvCxnSpPr/>
            <p:nvPr/>
          </p:nvCxnSpPr>
          <p:spPr>
            <a:xfrm flipH="1" flipV="1">
              <a:off x="2743200" y="3083362"/>
              <a:ext cx="1143000" cy="685800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7"/>
            <p:cNvSpPr>
              <a:spLocks noChangeArrowheads="1"/>
            </p:cNvSpPr>
            <p:nvPr/>
          </p:nvSpPr>
          <p:spPr bwMode="auto">
            <a:xfrm>
              <a:off x="3124200" y="3279547"/>
              <a:ext cx="274320" cy="274320"/>
            </a:xfrm>
            <a:prstGeom prst="ellipse">
              <a:avLst/>
            </a:prstGeom>
            <a:gradFill>
              <a:gsLst>
                <a:gs pos="0">
                  <a:srgbClr val="FF0000"/>
                </a:gs>
                <a:gs pos="80000">
                  <a:schemeClr val="accent2">
                    <a:shade val="93000"/>
                    <a:satMod val="130000"/>
                  </a:schemeClr>
                </a:gs>
                <a:gs pos="100000">
                  <a:schemeClr val="accent2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b="1" dirty="0" smtClean="0"/>
                <a:t>5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429000" y="3247430"/>
              <a:ext cx="1600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0070C0"/>
                  </a:solidFill>
                </a:rPr>
                <a:t>Account Number</a:t>
              </a:r>
              <a:endParaRPr lang="en-US" sz="1600" dirty="0">
                <a:solidFill>
                  <a:srgbClr val="0070C0"/>
                </a:solidFill>
              </a:endParaRPr>
            </a:p>
          </p:txBody>
        </p:sp>
      </p:grpSp>
      <p:sp>
        <p:nvSpPr>
          <p:cNvPr id="67" name="Rectangle 7"/>
          <p:cNvSpPr>
            <a:spLocks noChangeArrowheads="1"/>
          </p:cNvSpPr>
          <p:nvPr/>
        </p:nvSpPr>
        <p:spPr bwMode="auto">
          <a:xfrm>
            <a:off x="2543910" y="6096000"/>
            <a:ext cx="274320" cy="274320"/>
          </a:xfrm>
          <a:prstGeom prst="ellipse">
            <a:avLst/>
          </a:prstGeom>
          <a:gradFill>
            <a:gsLst>
              <a:gs pos="0">
                <a:srgbClr val="FF0000"/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 b="1" dirty="0" smtClean="0"/>
              <a:t>3</a:t>
            </a:r>
          </a:p>
        </p:txBody>
      </p:sp>
      <p:sp>
        <p:nvSpPr>
          <p:cNvPr id="68" name="Rectangle 7"/>
          <p:cNvSpPr>
            <a:spLocks noChangeArrowheads="1"/>
          </p:cNvSpPr>
          <p:nvPr/>
        </p:nvSpPr>
        <p:spPr bwMode="auto">
          <a:xfrm>
            <a:off x="3623604" y="6096000"/>
            <a:ext cx="274320" cy="274320"/>
          </a:xfrm>
          <a:prstGeom prst="ellipse">
            <a:avLst/>
          </a:prstGeom>
          <a:gradFill>
            <a:gsLst>
              <a:gs pos="0">
                <a:srgbClr val="FF0000"/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 b="1" dirty="0" smtClean="0"/>
              <a:t>4</a:t>
            </a:r>
          </a:p>
        </p:txBody>
      </p:sp>
      <p:sp>
        <p:nvSpPr>
          <p:cNvPr id="69" name="Rectangle 7"/>
          <p:cNvSpPr>
            <a:spLocks noChangeArrowheads="1"/>
          </p:cNvSpPr>
          <p:nvPr/>
        </p:nvSpPr>
        <p:spPr bwMode="auto">
          <a:xfrm>
            <a:off x="4267200" y="5181600"/>
            <a:ext cx="274320" cy="274320"/>
          </a:xfrm>
          <a:prstGeom prst="ellipse">
            <a:avLst/>
          </a:prstGeom>
          <a:gradFill>
            <a:gsLst>
              <a:gs pos="0">
                <a:srgbClr val="FF0000"/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 b="1" dirty="0" smtClean="0"/>
              <a:t>5</a:t>
            </a:r>
          </a:p>
        </p:txBody>
      </p:sp>
      <p:sp>
        <p:nvSpPr>
          <p:cNvPr id="70" name="Rectangle 7"/>
          <p:cNvSpPr>
            <a:spLocks noChangeArrowheads="1"/>
          </p:cNvSpPr>
          <p:nvPr/>
        </p:nvSpPr>
        <p:spPr bwMode="auto">
          <a:xfrm>
            <a:off x="4800600" y="6096000"/>
            <a:ext cx="274320" cy="274320"/>
          </a:xfrm>
          <a:prstGeom prst="ellipse">
            <a:avLst/>
          </a:prstGeom>
          <a:gradFill>
            <a:gsLst>
              <a:gs pos="0">
                <a:srgbClr val="FF0000"/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 b="1" dirty="0" smtClean="0"/>
              <a:t>1</a:t>
            </a:r>
          </a:p>
        </p:txBody>
      </p:sp>
      <p:sp>
        <p:nvSpPr>
          <p:cNvPr id="71" name="Rectangle 7"/>
          <p:cNvSpPr>
            <a:spLocks noChangeArrowheads="1"/>
          </p:cNvSpPr>
          <p:nvPr/>
        </p:nvSpPr>
        <p:spPr bwMode="auto">
          <a:xfrm>
            <a:off x="5815818" y="6096000"/>
            <a:ext cx="274320" cy="274320"/>
          </a:xfrm>
          <a:prstGeom prst="ellipse">
            <a:avLst/>
          </a:prstGeom>
          <a:gradFill>
            <a:gsLst>
              <a:gs pos="0">
                <a:srgbClr val="FF0000"/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 b="1" dirty="0" smtClean="0"/>
              <a:t>2</a:t>
            </a:r>
          </a:p>
        </p:txBody>
      </p:sp>
      <p:sp>
        <p:nvSpPr>
          <p:cNvPr id="72" name="Rectangle 7"/>
          <p:cNvSpPr>
            <a:spLocks noChangeArrowheads="1"/>
          </p:cNvSpPr>
          <p:nvPr/>
        </p:nvSpPr>
        <p:spPr bwMode="auto">
          <a:xfrm>
            <a:off x="6736080" y="6096000"/>
            <a:ext cx="274320" cy="274320"/>
          </a:xfrm>
          <a:prstGeom prst="ellipse">
            <a:avLst/>
          </a:prstGeom>
          <a:gradFill>
            <a:gsLst>
              <a:gs pos="0">
                <a:srgbClr val="FF0000"/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 b="1" dirty="0" smtClean="0"/>
              <a:t>3</a:t>
            </a:r>
          </a:p>
        </p:txBody>
      </p:sp>
      <p:sp>
        <p:nvSpPr>
          <p:cNvPr id="73" name="Rectangle 7"/>
          <p:cNvSpPr>
            <a:spLocks noChangeArrowheads="1"/>
          </p:cNvSpPr>
          <p:nvPr/>
        </p:nvSpPr>
        <p:spPr bwMode="auto">
          <a:xfrm>
            <a:off x="8153400" y="6096000"/>
            <a:ext cx="274320" cy="274320"/>
          </a:xfrm>
          <a:prstGeom prst="ellipse">
            <a:avLst/>
          </a:prstGeom>
          <a:gradFill>
            <a:gsLst>
              <a:gs pos="0">
                <a:srgbClr val="FF0000"/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 b="1" dirty="0" smtClean="0"/>
              <a:t>4</a:t>
            </a:r>
          </a:p>
        </p:txBody>
      </p:sp>
      <p:sp>
        <p:nvSpPr>
          <p:cNvPr id="74" name="Rectangle 7"/>
          <p:cNvSpPr>
            <a:spLocks noChangeArrowheads="1"/>
          </p:cNvSpPr>
          <p:nvPr/>
        </p:nvSpPr>
        <p:spPr bwMode="auto">
          <a:xfrm>
            <a:off x="8675076" y="5181600"/>
            <a:ext cx="274320" cy="274320"/>
          </a:xfrm>
          <a:prstGeom prst="ellipse">
            <a:avLst/>
          </a:prstGeom>
          <a:gradFill>
            <a:gsLst>
              <a:gs pos="0">
                <a:srgbClr val="FF0000"/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en-US" sz="1600" b="1" dirty="0" smtClean="0"/>
              <a:t>5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Completed Accounts Payable Ledger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FCD2455E-EC1D-45EA-B6B2-90AB88848CF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 descr="C21-SE-MC-009-Page271.jpg"/>
          <p:cNvPicPr>
            <a:picLocks noChangeAspect="1"/>
          </p:cNvPicPr>
          <p:nvPr/>
        </p:nvPicPr>
        <p:blipFill>
          <a:blip r:embed="rId2" cstate="print"/>
          <a:srcRect b="52000"/>
          <a:stretch>
            <a:fillRect/>
          </a:stretch>
        </p:blipFill>
        <p:spPr>
          <a:xfrm>
            <a:off x="228598" y="1600198"/>
            <a:ext cx="4754880" cy="36210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29600" y="1115568"/>
            <a:ext cx="706698" cy="408623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LO10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879080" y="0"/>
            <a:ext cx="1188720" cy="381000"/>
            <a:chOff x="7879080" y="0"/>
            <a:chExt cx="1188720" cy="381000"/>
          </a:xfrm>
        </p:grpSpPr>
        <p:sp>
          <p:nvSpPr>
            <p:cNvPr id="8" name="Flowchart: Delay 7"/>
            <p:cNvSpPr/>
            <p:nvPr/>
          </p:nvSpPr>
          <p:spPr>
            <a:xfrm rot="5400000">
              <a:off x="8282940" y="-403860"/>
              <a:ext cx="381000" cy="1188720"/>
            </a:xfrm>
            <a:prstGeom prst="flowChartDelay">
              <a:avLst/>
            </a:prstGeom>
            <a:solidFill>
              <a:schemeClr val="accent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049286" y="0"/>
              <a:ext cx="8483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Lesson 9-5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Picture 9" descr="C21-SE-MC-009-Page271.jpg"/>
          <p:cNvPicPr>
            <a:picLocks noChangeAspect="1"/>
          </p:cNvPicPr>
          <p:nvPr/>
        </p:nvPicPr>
        <p:blipFill>
          <a:blip r:embed="rId2" cstate="print"/>
          <a:srcRect l="9096" t="49333" b="2667"/>
          <a:stretch>
            <a:fillRect/>
          </a:stretch>
        </p:blipFill>
        <p:spPr>
          <a:xfrm>
            <a:off x="4571998" y="1600197"/>
            <a:ext cx="4322376" cy="362100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Proving the Accounts Payable Ledger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listing of vendor accounts, account balances, and the total amount due to all vendors is called a </a:t>
            </a:r>
            <a:r>
              <a:rPr lang="en-US" b="1" dirty="0" smtClean="0">
                <a:solidFill>
                  <a:srgbClr val="0070C0"/>
                </a:solidFill>
              </a:rPr>
              <a:t>schedule of accounts payable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smtClean="0"/>
              <a:t>SLIDE </a:t>
            </a:r>
            <a:fld id="{FCD2455E-EC1D-45EA-B6B2-90AB88848CFD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6" name="Picture 5" descr="C21-SE-MC-009-Page2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3340311"/>
            <a:ext cx="5486400" cy="282236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29600" y="1115568"/>
            <a:ext cx="706698" cy="408623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b="1" dirty="0" smtClean="0"/>
              <a:t>LO10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879080" y="0"/>
            <a:ext cx="1188720" cy="381000"/>
            <a:chOff x="7879080" y="0"/>
            <a:chExt cx="1188720" cy="381000"/>
          </a:xfrm>
        </p:grpSpPr>
        <p:sp>
          <p:nvSpPr>
            <p:cNvPr id="9" name="Flowchart: Delay 8"/>
            <p:cNvSpPr/>
            <p:nvPr/>
          </p:nvSpPr>
          <p:spPr>
            <a:xfrm rot="5400000">
              <a:off x="8282940" y="-403860"/>
              <a:ext cx="381000" cy="1188720"/>
            </a:xfrm>
            <a:prstGeom prst="flowChartDelay">
              <a:avLst/>
            </a:prstGeom>
            <a:solidFill>
              <a:schemeClr val="accent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049286" y="0"/>
              <a:ext cx="8483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Lesson 9-5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b="1" dirty="0" smtClean="0">
                <a:solidFill>
                  <a:schemeClr val="accent1"/>
                </a:solidFill>
              </a:rPr>
              <a:t>Lesson 9-5 </a:t>
            </a:r>
            <a:r>
              <a:rPr lang="en-US" dirty="0" smtClean="0"/>
              <a:t>Audit Your Understanding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pPr marL="457200" marR="0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b="1" dirty="0" smtClean="0">
                <a:solidFill>
                  <a:srgbClr val="FF0000"/>
                </a:solidFill>
              </a:rPr>
              <a:t>1.	</a:t>
            </a:r>
            <a:r>
              <a:rPr lang="en-US" dirty="0" smtClean="0"/>
              <a:t>In </a:t>
            </a:r>
            <a:r>
              <a:rPr lang="en-US" dirty="0"/>
              <a:t>which column of the cash payments journal are the amounts that are </a:t>
            </a:r>
            <a:r>
              <a:rPr lang="en-US" dirty="0" smtClean="0"/>
              <a:t>posted individually </a:t>
            </a:r>
            <a:r>
              <a:rPr lang="en-US" dirty="0"/>
              <a:t>to the accounts payable ledger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 smtClean="0"/>
              <a:t>SLIDE </a:t>
            </a:r>
            <a:fld id="{FCD2455E-EC1D-45EA-B6B2-90AB88848CFD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V="1">
            <a:off x="5048250" y="228600"/>
            <a:ext cx="40957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Isosceles Triangle 5"/>
          <p:cNvSpPr/>
          <p:nvPr/>
        </p:nvSpPr>
        <p:spPr>
          <a:xfrm rot="5400000">
            <a:off x="-228600" y="1084730"/>
            <a:ext cx="914400" cy="457200"/>
          </a:xfrm>
          <a:prstGeom prst="triangle">
            <a:avLst/>
          </a:prstGeom>
          <a:solidFill>
            <a:srgbClr val="FFA41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Content Placeholder 7"/>
          <p:cNvSpPr txBox="1">
            <a:spLocks/>
          </p:cNvSpPr>
          <p:nvPr/>
        </p:nvSpPr>
        <p:spPr>
          <a:xfrm>
            <a:off x="914400" y="3429001"/>
            <a:ext cx="7315200" cy="1828800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0000"/>
              </a:buClr>
              <a:buSzTx/>
              <a:buFont typeface="Calibri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ANSWER</a:t>
            </a:r>
          </a:p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en-US" sz="3200" dirty="0" smtClean="0"/>
              <a:t>Accounts Payable Debit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7879080" y="0"/>
            <a:ext cx="1188720" cy="381000"/>
            <a:chOff x="7879080" y="0"/>
            <a:chExt cx="1188720" cy="381000"/>
          </a:xfrm>
        </p:grpSpPr>
        <p:sp>
          <p:nvSpPr>
            <p:cNvPr id="10" name="Flowchart: Delay 9"/>
            <p:cNvSpPr/>
            <p:nvPr/>
          </p:nvSpPr>
          <p:spPr>
            <a:xfrm rot="5400000">
              <a:off x="8282940" y="-403860"/>
              <a:ext cx="381000" cy="1188720"/>
            </a:xfrm>
            <a:prstGeom prst="flowChartDelay">
              <a:avLst/>
            </a:prstGeom>
            <a:solidFill>
              <a:schemeClr val="accent1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049286" y="0"/>
              <a:ext cx="84830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>
                  <a:solidFill>
                    <a:schemeClr val="bg1"/>
                  </a:solidFill>
                </a:rPr>
                <a:t>Lesson 9-5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4101</TotalTime>
  <Words>290</Words>
  <Application>Microsoft Office PowerPoint</Application>
  <PresentationFormat>On-screen Show (4:3)</PresentationFormat>
  <Paragraphs>105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Custom Design</vt:lpstr>
      <vt:lpstr>Slide 1</vt:lpstr>
      <vt:lpstr>Posting from a Cash Payments Journal to an Accounts Payable Ledger</vt:lpstr>
      <vt:lpstr>Posting from a Cash Payments Journal to an Accounts Payable Ledger</vt:lpstr>
      <vt:lpstr>Posting from the General Amount Columns of a Cash Payments Journal to a General Ledger</vt:lpstr>
      <vt:lpstr>Totaling, Proving, and Ruling a Cash Payments Journal</vt:lpstr>
      <vt:lpstr>Posting from the Special Amount Columns of a Cash Payments Journal to a General Ledger</vt:lpstr>
      <vt:lpstr>Completed Accounts Payable Ledger</vt:lpstr>
      <vt:lpstr>Proving the Accounts Payable Ledger</vt:lpstr>
      <vt:lpstr>Lesson 9-5 Audit Your Understanding</vt:lpstr>
      <vt:lpstr>Lesson 9-5 Audit Your Understanding</vt:lpstr>
      <vt:lpstr>Lesson 9-5 Audit Your Understanding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McLaughlin</dc:creator>
  <cp:lastModifiedBy>McLaughlin</cp:lastModifiedBy>
  <cp:revision>267</cp:revision>
  <dcterms:created xsi:type="dcterms:W3CDTF">2012-07-02T15:51:50Z</dcterms:created>
  <dcterms:modified xsi:type="dcterms:W3CDTF">2012-12-21T22:06:25Z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-748959103</vt:i4>
  </property>
  <property fmtid="{D5CDD505-2E9C-101B-9397-08002B2CF9AE}" pid="3" name="_NewReviewCycle">
    <vt:lpwstr/>
  </property>
  <property fmtid="{D5CDD505-2E9C-101B-9397-08002B2CF9AE}" pid="4" name="_EmailSubject">
    <vt:lpwstr>C21 PPT Sample Comments</vt:lpwstr>
  </property>
  <property fmtid="{D5CDD505-2E9C-101B-9397-08002B2CF9AE}" pid="5" name="_AuthorEmail">
    <vt:lpwstr>Diane.Bowdler@cengage.com</vt:lpwstr>
  </property>
  <property fmtid="{D5CDD505-2E9C-101B-9397-08002B2CF9AE}" pid="6" name="_AuthorEmailDisplayName">
    <vt:lpwstr>Bowdler, Diane</vt:lpwstr>
  </property>
</Properties>
</file>